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serrat Bold" panose="020B0604020202020204" charset="0"/>
      <p:regular r:id="rId14"/>
      <p:bold r:id="rId15"/>
    </p:embeddedFont>
    <p:embeddedFont>
      <p:font typeface="Montserrat Heavy" panose="020B0604020202020204" charset="0"/>
      <p:regular r:id="rId16"/>
    </p:embeddedFont>
    <p:embeddedFont>
      <p:font typeface="Montserrat Ultra-Bold" panose="020B0604020202020204" charset="0"/>
      <p:regular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Poppins Bold" panose="00000800000000000000" charset="0"/>
      <p:regular r:id="rId22"/>
      <p:bold r:id="rId23"/>
    </p:embeddedFont>
    <p:embeddedFont>
      <p:font typeface="Poppins Italics" panose="020B0604020202020204" charset="0"/>
      <p:regular r:id="rId24"/>
    </p:embeddedFont>
    <p:embeddedFont>
      <p:font typeface="Poppins Medium" panose="00000600000000000000" pitchFamily="2" charset="0"/>
      <p:regular r:id="rId25"/>
      <p:italic r:id="rId26"/>
    </p:embeddedFont>
    <p:embeddedFont>
      <p:font typeface="Poppins Semi-Bold" panose="020B0604020202020204" charset="0"/>
      <p:regular r:id="rId27"/>
    </p:embeddedFont>
    <p:embeddedFont>
      <p:font typeface="Rumpi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3EA"/>
    <a:srgbClr val="AEC3CB"/>
    <a:srgbClr val="397180"/>
    <a:srgbClr val="00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B4747-6880-E1D9-1EF3-49B0DE8EDFB5}" v="61" dt="2026-01-29T19:54:13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Thematic goal is a single, contemporary, and qualitive rallying cry shared by all members of a team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8494" y="-867"/>
            <a:ext cx="3993937" cy="10252027"/>
            <a:chOff x="0" y="0"/>
            <a:chExt cx="1051901" cy="3472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1901" cy="3472226"/>
            </a:xfrm>
            <a:custGeom>
              <a:avLst/>
              <a:gdLst/>
              <a:ahLst/>
              <a:cxnLst/>
              <a:rect l="l" t="t" r="r" b="b"/>
              <a:pathLst>
                <a:path w="1051901" h="3472226">
                  <a:moveTo>
                    <a:pt x="0" y="0"/>
                  </a:moveTo>
                  <a:lnTo>
                    <a:pt x="1051901" y="0"/>
                  </a:lnTo>
                  <a:lnTo>
                    <a:pt x="1051901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51901" cy="3510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28043" y="0"/>
            <a:ext cx="7531257" cy="10253150"/>
          </a:xfrm>
          <a:custGeom>
            <a:avLst/>
            <a:gdLst/>
            <a:ahLst/>
            <a:cxnLst/>
            <a:rect l="l" t="t" r="r" b="b"/>
            <a:pathLst>
              <a:path w="7531257" h="10253150">
                <a:moveTo>
                  <a:pt x="0" y="0"/>
                </a:moveTo>
                <a:lnTo>
                  <a:pt x="7531257" y="0"/>
                </a:lnTo>
                <a:lnTo>
                  <a:pt x="7531257" y="10253150"/>
                </a:lnTo>
                <a:lnTo>
                  <a:pt x="0" y="10253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59" r="-46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9605" y="494921"/>
            <a:ext cx="2971527" cy="2999575"/>
          </a:xfrm>
          <a:custGeom>
            <a:avLst/>
            <a:gdLst/>
            <a:ahLst/>
            <a:cxnLst/>
            <a:rect l="l" t="t" r="r" b="b"/>
            <a:pathLst>
              <a:path w="2971527" h="2999575">
                <a:moveTo>
                  <a:pt x="0" y="0"/>
                </a:moveTo>
                <a:lnTo>
                  <a:pt x="2971528" y="0"/>
                </a:lnTo>
                <a:lnTo>
                  <a:pt x="2971528" y="2999575"/>
                </a:lnTo>
                <a:lnTo>
                  <a:pt x="0" y="2999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25760" y="5736976"/>
            <a:ext cx="78988" cy="3123121"/>
            <a:chOff x="0" y="0"/>
            <a:chExt cx="20803" cy="8225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803" cy="822550"/>
            </a:xfrm>
            <a:custGeom>
              <a:avLst/>
              <a:gdLst/>
              <a:ahLst/>
              <a:cxnLst/>
              <a:rect l="l" t="t" r="r" b="b"/>
              <a:pathLst>
                <a:path w="20803" h="822550">
                  <a:moveTo>
                    <a:pt x="0" y="0"/>
                  </a:moveTo>
                  <a:lnTo>
                    <a:pt x="20803" y="0"/>
                  </a:lnTo>
                  <a:lnTo>
                    <a:pt x="20803" y="822550"/>
                  </a:lnTo>
                  <a:lnTo>
                    <a:pt x="0" y="822550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803" cy="860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29042" y="5469642"/>
            <a:ext cx="8298627" cy="96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78"/>
              </a:lnSpc>
            </a:pPr>
            <a:r>
              <a:rPr lang="en-US" sz="5699" b="1">
                <a:solidFill>
                  <a:srgbClr val="0044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Hope has a home at </a:t>
            </a:r>
          </a:p>
        </p:txBody>
      </p:sp>
      <p:sp>
        <p:nvSpPr>
          <p:cNvPr id="11" name="TextBox 11"/>
          <p:cNvSpPr txBox="1"/>
          <p:nvPr/>
        </p:nvSpPr>
        <p:spPr>
          <a:xfrm rot="-122574">
            <a:off x="490542" y="6245422"/>
            <a:ext cx="9566459" cy="205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65"/>
              </a:lnSpc>
            </a:pPr>
            <a:r>
              <a:rPr lang="en-US" sz="11832">
                <a:solidFill>
                  <a:srgbClr val="004455"/>
                </a:solidFill>
                <a:latin typeface="Rumpi"/>
                <a:ea typeface="Rumpi"/>
                <a:cs typeface="Rumpi"/>
                <a:sym typeface="Rumpi"/>
              </a:rPr>
              <a:t>Jenny’s Place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57" y="3821582"/>
            <a:ext cx="18362083" cy="6856756"/>
            <a:chOff x="0" y="0"/>
            <a:chExt cx="4816593" cy="1805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05895"/>
            </a:xfrm>
            <a:custGeom>
              <a:avLst/>
              <a:gdLst/>
              <a:ahLst/>
              <a:cxnLst/>
              <a:rect l="l" t="t" r="r" b="b"/>
              <a:pathLst>
                <a:path w="4816592" h="1805895">
                  <a:moveTo>
                    <a:pt x="0" y="0"/>
                  </a:moveTo>
                  <a:lnTo>
                    <a:pt x="4816592" y="0"/>
                  </a:lnTo>
                  <a:lnTo>
                    <a:pt x="4816592" y="1805895"/>
                  </a:lnTo>
                  <a:lnTo>
                    <a:pt x="0" y="1805895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863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423812" y="379980"/>
            <a:ext cx="1835488" cy="1852813"/>
          </a:xfrm>
          <a:custGeom>
            <a:avLst/>
            <a:gdLst/>
            <a:ahLst/>
            <a:cxnLst/>
            <a:rect l="l" t="t" r="r" b="b"/>
            <a:pathLst>
              <a:path w="1835488" h="1852813">
                <a:moveTo>
                  <a:pt x="0" y="0"/>
                </a:moveTo>
                <a:lnTo>
                  <a:pt x="1835488" y="0"/>
                </a:lnTo>
                <a:lnTo>
                  <a:pt x="1835488" y="1852813"/>
                </a:lnTo>
                <a:lnTo>
                  <a:pt x="0" y="1852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21003" y="3482018"/>
            <a:ext cx="8953718" cy="5965414"/>
          </a:xfrm>
          <a:custGeom>
            <a:avLst/>
            <a:gdLst/>
            <a:ahLst/>
            <a:cxnLst/>
            <a:rect l="l" t="t" r="r" b="b"/>
            <a:pathLst>
              <a:path w="8953718" h="5965414">
                <a:moveTo>
                  <a:pt x="0" y="0"/>
                </a:moveTo>
                <a:lnTo>
                  <a:pt x="8953717" y="0"/>
                </a:lnTo>
                <a:lnTo>
                  <a:pt x="8953717" y="5965415"/>
                </a:lnTo>
                <a:lnTo>
                  <a:pt x="0" y="59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066800"/>
            <a:ext cx="14148592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 dirty="0">
                <a:solidFill>
                  <a:srgbClr val="16171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Jenny’s Place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208682"/>
            <a:ext cx="12001500" cy="953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779"/>
              </a:lnSpc>
              <a:defRPr sz="2800" b="1" spc="55">
                <a:solidFill>
                  <a:srgbClr val="004455"/>
                </a:solidFill>
                <a:latin typeface="Poppins Bold"/>
                <a:ea typeface="Poppins Bold"/>
                <a:cs typeface="Poppins Bold"/>
              </a:defRPr>
            </a:lvl1pPr>
          </a:lstStyle>
          <a:p>
            <a:r>
              <a:rPr lang="en-US" dirty="0">
                <a:sym typeface="Poppins Semi-Bold"/>
              </a:rPr>
              <a:t>Together the Modesto Community Build: Homes, Partnerships, and Possibilities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1870" y="4131204"/>
            <a:ext cx="8206157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spc="3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Total of 53 permanent supportive housing units dedicated to serving individuals experiencing homelessness.</a:t>
            </a:r>
          </a:p>
          <a:p>
            <a:pPr marL="539749" lvl="1" indent="-269875" algn="l">
              <a:lnSpc>
                <a:spcPts val="3724"/>
              </a:lnSpc>
              <a:buFont typeface="Arial"/>
              <a:buChar char="•"/>
            </a:pPr>
            <a:r>
              <a:rPr lang="en-US" sz="2499" spc="3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37 Youth</a:t>
            </a:r>
          </a:p>
          <a:p>
            <a:pPr marL="539749" lvl="1" indent="-269875" algn="l">
              <a:lnSpc>
                <a:spcPts val="3724"/>
              </a:lnSpc>
              <a:buFont typeface="Arial"/>
              <a:buChar char="•"/>
            </a:pPr>
            <a:r>
              <a:rPr lang="en-US" sz="2499" spc="3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16 Behavioral Health</a:t>
            </a:r>
          </a:p>
          <a:p>
            <a:pPr algn="l">
              <a:lnSpc>
                <a:spcPts val="3724"/>
              </a:lnSpc>
            </a:pPr>
            <a:endParaRPr lang="en-US" sz="2499" spc="3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74720" y="7154710"/>
            <a:ext cx="8206157" cy="140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spc="3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City assisted in securing over $20 million in State, local, &amp; healthcare funds to support the construction, relocation, &amp; operations.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032403" y="-72472"/>
            <a:ext cx="5255597" cy="10357861"/>
            <a:chOff x="0" y="0"/>
            <a:chExt cx="1384190" cy="34722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4190" cy="3472226"/>
            </a:xfrm>
            <a:custGeom>
              <a:avLst/>
              <a:gdLst/>
              <a:ahLst/>
              <a:cxnLst/>
              <a:rect l="l" t="t" r="r" b="b"/>
              <a:pathLst>
                <a:path w="1384190" h="3472226">
                  <a:moveTo>
                    <a:pt x="0" y="0"/>
                  </a:moveTo>
                  <a:lnTo>
                    <a:pt x="1384190" y="0"/>
                  </a:lnTo>
                  <a:lnTo>
                    <a:pt x="1384190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84190" cy="3510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913950" y="1770334"/>
            <a:ext cx="6683249" cy="6746331"/>
          </a:xfrm>
          <a:custGeom>
            <a:avLst/>
            <a:gdLst/>
            <a:ahLst/>
            <a:cxnLst/>
            <a:rect l="l" t="t" r="r" b="b"/>
            <a:pathLst>
              <a:path w="6683249" h="6746331">
                <a:moveTo>
                  <a:pt x="0" y="0"/>
                </a:moveTo>
                <a:lnTo>
                  <a:pt x="6683248" y="0"/>
                </a:lnTo>
                <a:lnTo>
                  <a:pt x="6683248" y="6746332"/>
                </a:lnTo>
                <a:lnTo>
                  <a:pt x="0" y="67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7" y="6050956"/>
            <a:ext cx="18288015" cy="4557011"/>
            <a:chOff x="0" y="0"/>
            <a:chExt cx="5036800" cy="1200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6800" cy="1200200"/>
            </a:xfrm>
            <a:custGeom>
              <a:avLst/>
              <a:gdLst/>
              <a:ahLst/>
              <a:cxnLst/>
              <a:rect l="l" t="t" r="r" b="b"/>
              <a:pathLst>
                <a:path w="5036800" h="1200200">
                  <a:moveTo>
                    <a:pt x="0" y="0"/>
                  </a:moveTo>
                  <a:lnTo>
                    <a:pt x="5036800" y="0"/>
                  </a:lnTo>
                  <a:lnTo>
                    <a:pt x="5036800" y="1200200"/>
                  </a:lnTo>
                  <a:lnTo>
                    <a:pt x="0" y="1200200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036800" cy="129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36218" y="420361"/>
            <a:ext cx="2257723" cy="2279033"/>
          </a:xfrm>
          <a:custGeom>
            <a:avLst/>
            <a:gdLst/>
            <a:ahLst/>
            <a:cxnLst/>
            <a:rect l="l" t="t" r="r" b="b"/>
            <a:pathLst>
              <a:path w="2257723" h="2279033">
                <a:moveTo>
                  <a:pt x="0" y="0"/>
                </a:moveTo>
                <a:lnTo>
                  <a:pt x="2257723" y="0"/>
                </a:lnTo>
                <a:lnTo>
                  <a:pt x="2257723" y="2279033"/>
                </a:lnTo>
                <a:lnTo>
                  <a:pt x="0" y="2279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714329" y="3261661"/>
            <a:ext cx="3090705" cy="3053422"/>
            <a:chOff x="0" y="0"/>
            <a:chExt cx="881649" cy="8710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1649" cy="871013"/>
            </a:xfrm>
            <a:custGeom>
              <a:avLst/>
              <a:gdLst/>
              <a:ahLst/>
              <a:cxnLst/>
              <a:rect l="l" t="t" r="r" b="b"/>
              <a:pathLst>
                <a:path w="881649" h="871013">
                  <a:moveTo>
                    <a:pt x="0" y="0"/>
                  </a:moveTo>
                  <a:lnTo>
                    <a:pt x="881649" y="0"/>
                  </a:lnTo>
                  <a:lnTo>
                    <a:pt x="881649" y="871013"/>
                  </a:lnTo>
                  <a:lnTo>
                    <a:pt x="0" y="871013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81649" cy="96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14329" y="6508557"/>
            <a:ext cx="3090705" cy="3053422"/>
            <a:chOff x="0" y="0"/>
            <a:chExt cx="881649" cy="8710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1649" cy="871013"/>
            </a:xfrm>
            <a:custGeom>
              <a:avLst/>
              <a:gdLst/>
              <a:ahLst/>
              <a:cxnLst/>
              <a:rect l="l" t="t" r="r" b="b"/>
              <a:pathLst>
                <a:path w="881649" h="871013">
                  <a:moveTo>
                    <a:pt x="0" y="0"/>
                  </a:moveTo>
                  <a:lnTo>
                    <a:pt x="881649" y="0"/>
                  </a:lnTo>
                  <a:lnTo>
                    <a:pt x="881649" y="871013"/>
                  </a:lnTo>
                  <a:lnTo>
                    <a:pt x="0" y="871013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81649" cy="96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72221" y="3261661"/>
            <a:ext cx="3090705" cy="3053422"/>
            <a:chOff x="0" y="0"/>
            <a:chExt cx="881649" cy="8710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1649" cy="871013"/>
            </a:xfrm>
            <a:custGeom>
              <a:avLst/>
              <a:gdLst/>
              <a:ahLst/>
              <a:cxnLst/>
              <a:rect l="l" t="t" r="r" b="b"/>
              <a:pathLst>
                <a:path w="881649" h="871013">
                  <a:moveTo>
                    <a:pt x="0" y="0"/>
                  </a:moveTo>
                  <a:lnTo>
                    <a:pt x="881649" y="0"/>
                  </a:lnTo>
                  <a:lnTo>
                    <a:pt x="881649" y="871013"/>
                  </a:lnTo>
                  <a:lnTo>
                    <a:pt x="0" y="871013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881649" cy="96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172221" y="6508557"/>
            <a:ext cx="3090705" cy="3053422"/>
            <a:chOff x="0" y="0"/>
            <a:chExt cx="881649" cy="8710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1649" cy="871013"/>
            </a:xfrm>
            <a:custGeom>
              <a:avLst/>
              <a:gdLst/>
              <a:ahLst/>
              <a:cxnLst/>
              <a:rect l="l" t="t" r="r" b="b"/>
              <a:pathLst>
                <a:path w="881649" h="871013">
                  <a:moveTo>
                    <a:pt x="0" y="0"/>
                  </a:moveTo>
                  <a:lnTo>
                    <a:pt x="881649" y="0"/>
                  </a:lnTo>
                  <a:lnTo>
                    <a:pt x="881649" y="871013"/>
                  </a:lnTo>
                  <a:lnTo>
                    <a:pt x="0" y="871013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881649" cy="96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172221" y="6508557"/>
            <a:ext cx="3110170" cy="3053422"/>
          </a:xfrm>
          <a:custGeom>
            <a:avLst/>
            <a:gdLst/>
            <a:ahLst/>
            <a:cxnLst/>
            <a:rect l="l" t="t" r="r" b="b"/>
            <a:pathLst>
              <a:path w="3110170" h="3053422">
                <a:moveTo>
                  <a:pt x="0" y="0"/>
                </a:moveTo>
                <a:lnTo>
                  <a:pt x="3110170" y="0"/>
                </a:lnTo>
                <a:lnTo>
                  <a:pt x="3110170" y="3053422"/>
                </a:lnTo>
                <a:lnTo>
                  <a:pt x="0" y="3053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765" r="-237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176509" y="3261661"/>
            <a:ext cx="3121058" cy="3053422"/>
          </a:xfrm>
          <a:custGeom>
            <a:avLst/>
            <a:gdLst/>
            <a:ahLst/>
            <a:cxnLst/>
            <a:rect l="l" t="t" r="r" b="b"/>
            <a:pathLst>
              <a:path w="3121058" h="3053422">
                <a:moveTo>
                  <a:pt x="0" y="0"/>
                </a:moveTo>
                <a:lnTo>
                  <a:pt x="3121058" y="0"/>
                </a:lnTo>
                <a:lnTo>
                  <a:pt x="3121058" y="3053422"/>
                </a:lnTo>
                <a:lnTo>
                  <a:pt x="0" y="3053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718" r="-18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714329" y="3261661"/>
            <a:ext cx="3090705" cy="3053422"/>
          </a:xfrm>
          <a:custGeom>
            <a:avLst/>
            <a:gdLst/>
            <a:ahLst/>
            <a:cxnLst/>
            <a:rect l="l" t="t" r="r" b="b"/>
            <a:pathLst>
              <a:path w="3090705" h="3053422">
                <a:moveTo>
                  <a:pt x="0" y="0"/>
                </a:moveTo>
                <a:lnTo>
                  <a:pt x="3090705" y="0"/>
                </a:lnTo>
                <a:lnTo>
                  <a:pt x="3090705" y="3053422"/>
                </a:lnTo>
                <a:lnTo>
                  <a:pt x="0" y="3053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31" r="-256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714329" y="6508557"/>
            <a:ext cx="3090705" cy="3053422"/>
          </a:xfrm>
          <a:custGeom>
            <a:avLst/>
            <a:gdLst/>
            <a:ahLst/>
            <a:cxnLst/>
            <a:rect l="l" t="t" r="r" b="b"/>
            <a:pathLst>
              <a:path w="3090705" h="3053422">
                <a:moveTo>
                  <a:pt x="0" y="0"/>
                </a:moveTo>
                <a:lnTo>
                  <a:pt x="3090705" y="0"/>
                </a:lnTo>
                <a:lnTo>
                  <a:pt x="3090705" y="3053422"/>
                </a:lnTo>
                <a:lnTo>
                  <a:pt x="0" y="3053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940" r="-295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1066800"/>
            <a:ext cx="14148592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>
                <a:solidFill>
                  <a:srgbClr val="16171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The City of Modesto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4451" y="2092792"/>
            <a:ext cx="9381754" cy="46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b="1" spc="39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Modesto is an amazing community that has something to offer everyone; a vibrant downtown bursting with great restaurants, movies, shows, and festivals with unique neighborhoods, wonderful family-friendly parks and beautiful trees. </a:t>
            </a:r>
          </a:p>
          <a:p>
            <a:pPr marL="539749" lvl="1" indent="-269875" algn="l">
              <a:lnSpc>
                <a:spcPts val="3724"/>
              </a:lnSpc>
              <a:buFont typeface="Arial"/>
              <a:buChar char="•"/>
            </a:pPr>
            <a:r>
              <a:rPr lang="en-US" sz="2499" b="1" spc="39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Located in the heart of California </a:t>
            </a:r>
          </a:p>
          <a:p>
            <a:pPr marL="539749" lvl="1" indent="-269875" algn="l">
              <a:lnSpc>
                <a:spcPts val="3724"/>
              </a:lnSpc>
              <a:buFont typeface="Arial"/>
              <a:buChar char="•"/>
            </a:pPr>
            <a:r>
              <a:rPr lang="en-US" sz="2499" b="1" spc="39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Population of 218,455</a:t>
            </a:r>
          </a:p>
          <a:p>
            <a:pPr marL="539749" lvl="1" indent="-269875" algn="l">
              <a:lnSpc>
                <a:spcPts val="3724"/>
              </a:lnSpc>
              <a:buFont typeface="Arial"/>
              <a:buChar char="•"/>
            </a:pPr>
            <a:r>
              <a:rPr lang="en-US" sz="2499" b="1" spc="39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Median Income of $82,522</a:t>
            </a:r>
          </a:p>
          <a:p>
            <a:pPr algn="l">
              <a:lnSpc>
                <a:spcPts val="3724"/>
              </a:lnSpc>
            </a:pPr>
            <a:endParaRPr lang="en-US" sz="2499" b="1" spc="39">
              <a:solidFill>
                <a:srgbClr val="004455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724"/>
              </a:lnSpc>
            </a:pPr>
            <a:endParaRPr lang="en-US" sz="2499" b="1" spc="39">
              <a:solidFill>
                <a:srgbClr val="00445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94451" y="6440742"/>
            <a:ext cx="915289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4"/>
              </a:lnSpc>
            </a:pPr>
            <a:r>
              <a:rPr lang="en-US" sz="2499" b="1" spc="3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 THE PROGRAM YEAR OF 2025-2026, MODESTO RECEIVED: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7091829"/>
            <a:ext cx="4642199" cy="24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999"/>
              </a:lnSpc>
              <a:buFont typeface="Arial"/>
              <a:buChar char="•"/>
            </a:pPr>
            <a:r>
              <a:rPr lang="en-US" sz="2499" spc="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CDBG - $1,898,921</a:t>
            </a:r>
          </a:p>
          <a:p>
            <a:pPr marL="539749" lvl="1" indent="-269875" algn="l">
              <a:lnSpc>
                <a:spcPts val="4999"/>
              </a:lnSpc>
              <a:buFont typeface="Arial"/>
              <a:buChar char="•"/>
            </a:pPr>
            <a:r>
              <a:rPr lang="en-US" sz="2499" spc="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ESG - $157,694</a:t>
            </a:r>
          </a:p>
          <a:p>
            <a:pPr marL="539749" lvl="1" indent="-269875" algn="l">
              <a:lnSpc>
                <a:spcPts val="4999"/>
              </a:lnSpc>
              <a:buFont typeface="Arial"/>
              <a:buChar char="•"/>
            </a:pPr>
            <a:r>
              <a:rPr lang="en-US" sz="2499" spc="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 - $800,216</a:t>
            </a:r>
          </a:p>
          <a:p>
            <a:pPr algn="l">
              <a:lnSpc>
                <a:spcPts val="4999"/>
              </a:lnSpc>
            </a:pPr>
            <a:endParaRPr lang="en-US" sz="2499" spc="3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22027" y="9466729"/>
            <a:ext cx="4326300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b="1" spc="3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TOTAL - $2,856,831</a:t>
            </a:r>
          </a:p>
        </p:txBody>
      </p:sp>
      <p:sp>
        <p:nvSpPr>
          <p:cNvPr id="30" name="AutoShape 30"/>
          <p:cNvSpPr/>
          <p:nvPr/>
        </p:nvSpPr>
        <p:spPr>
          <a:xfrm>
            <a:off x="1222027" y="9239250"/>
            <a:ext cx="387633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14454"/>
            <a:ext cx="18288000" cy="7554334"/>
            <a:chOff x="0" y="0"/>
            <a:chExt cx="4816593" cy="1989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89619"/>
            </a:xfrm>
            <a:custGeom>
              <a:avLst/>
              <a:gdLst/>
              <a:ahLst/>
              <a:cxnLst/>
              <a:rect l="l" t="t" r="r" b="b"/>
              <a:pathLst>
                <a:path w="4816592" h="1989619">
                  <a:moveTo>
                    <a:pt x="0" y="0"/>
                  </a:moveTo>
                  <a:lnTo>
                    <a:pt x="4816592" y="0"/>
                  </a:lnTo>
                  <a:lnTo>
                    <a:pt x="4816592" y="1989619"/>
                  </a:lnTo>
                  <a:lnTo>
                    <a:pt x="0" y="1989619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046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766100" y="1028700"/>
            <a:ext cx="93851" cy="2759709"/>
            <a:chOff x="0" y="0"/>
            <a:chExt cx="24718" cy="7268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718" cy="726837"/>
            </a:xfrm>
            <a:custGeom>
              <a:avLst/>
              <a:gdLst/>
              <a:ahLst/>
              <a:cxnLst/>
              <a:rect l="l" t="t" r="r" b="b"/>
              <a:pathLst>
                <a:path w="24718" h="726837">
                  <a:moveTo>
                    <a:pt x="0" y="0"/>
                  </a:moveTo>
                  <a:lnTo>
                    <a:pt x="24718" y="0"/>
                  </a:lnTo>
                  <a:lnTo>
                    <a:pt x="24718" y="726837"/>
                  </a:lnTo>
                  <a:lnTo>
                    <a:pt x="0" y="726837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718" cy="764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866050" y="379980"/>
            <a:ext cx="1835488" cy="1852813"/>
          </a:xfrm>
          <a:custGeom>
            <a:avLst/>
            <a:gdLst/>
            <a:ahLst/>
            <a:cxnLst/>
            <a:rect l="l" t="t" r="r" b="b"/>
            <a:pathLst>
              <a:path w="1835488" h="1852813">
                <a:moveTo>
                  <a:pt x="0" y="0"/>
                </a:moveTo>
                <a:lnTo>
                  <a:pt x="1835488" y="0"/>
                </a:lnTo>
                <a:lnTo>
                  <a:pt x="1835488" y="1852813"/>
                </a:lnTo>
                <a:lnTo>
                  <a:pt x="0" y="1852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2236" y="4567252"/>
            <a:ext cx="4265585" cy="2843723"/>
          </a:xfrm>
          <a:custGeom>
            <a:avLst/>
            <a:gdLst/>
            <a:ahLst/>
            <a:cxnLst/>
            <a:rect l="l" t="t" r="r" b="b"/>
            <a:pathLst>
              <a:path w="4265585" h="2843723">
                <a:moveTo>
                  <a:pt x="0" y="0"/>
                </a:moveTo>
                <a:lnTo>
                  <a:pt x="4265585" y="0"/>
                </a:lnTo>
                <a:lnTo>
                  <a:pt x="4265585" y="2843723"/>
                </a:lnTo>
                <a:lnTo>
                  <a:pt x="0" y="2843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856799" y="4567252"/>
            <a:ext cx="4108965" cy="2843723"/>
          </a:xfrm>
          <a:custGeom>
            <a:avLst/>
            <a:gdLst/>
            <a:ahLst/>
            <a:cxnLst/>
            <a:rect l="l" t="t" r="r" b="b"/>
            <a:pathLst>
              <a:path w="4108965" h="2843723">
                <a:moveTo>
                  <a:pt x="0" y="0"/>
                </a:moveTo>
                <a:lnTo>
                  <a:pt x="4108965" y="0"/>
                </a:lnTo>
                <a:lnTo>
                  <a:pt x="4108965" y="2843723"/>
                </a:lnTo>
                <a:lnTo>
                  <a:pt x="0" y="2843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836602" y="4567252"/>
            <a:ext cx="4265585" cy="2843723"/>
          </a:xfrm>
          <a:custGeom>
            <a:avLst/>
            <a:gdLst/>
            <a:ahLst/>
            <a:cxnLst/>
            <a:rect l="l" t="t" r="r" b="b"/>
            <a:pathLst>
              <a:path w="4265585" h="2843723">
                <a:moveTo>
                  <a:pt x="0" y="0"/>
                </a:moveTo>
                <a:lnTo>
                  <a:pt x="4265585" y="0"/>
                </a:lnTo>
                <a:lnTo>
                  <a:pt x="4265585" y="2843723"/>
                </a:lnTo>
                <a:lnTo>
                  <a:pt x="0" y="2843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346180" y="4567252"/>
            <a:ext cx="4266626" cy="2843723"/>
          </a:xfrm>
          <a:custGeom>
            <a:avLst/>
            <a:gdLst/>
            <a:ahLst/>
            <a:cxnLst/>
            <a:rect l="l" t="t" r="r" b="b"/>
            <a:pathLst>
              <a:path w="4266626" h="2843723">
                <a:moveTo>
                  <a:pt x="0" y="0"/>
                </a:moveTo>
                <a:lnTo>
                  <a:pt x="4266626" y="0"/>
                </a:lnTo>
                <a:lnTo>
                  <a:pt x="4266626" y="2843723"/>
                </a:lnTo>
                <a:lnTo>
                  <a:pt x="0" y="2843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066800"/>
            <a:ext cx="14148592" cy="811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28"/>
              </a:lnSpc>
            </a:pPr>
            <a:r>
              <a:rPr lang="en-US" sz="5600" b="1" spc="-112">
                <a:solidFill>
                  <a:srgbClr val="16171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Modesto Develops Affordable Housing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977523"/>
            <a:ext cx="13782835" cy="52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499" b="1" spc="55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Affordable housing is a top priority for the City of Modesto!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2242" y="7615187"/>
            <a:ext cx="3263242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Jenny’s Place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89369" y="7615187"/>
            <a:ext cx="3263242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Dignity Village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23414" y="7615187"/>
            <a:ext cx="3989392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Grace Gardens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32971" y="7615187"/>
            <a:ext cx="4655029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Archway Commons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34611"/>
            <a:ext cx="18288000" cy="2534177"/>
            <a:chOff x="0" y="0"/>
            <a:chExt cx="4816593" cy="6674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67438"/>
            </a:xfrm>
            <a:custGeom>
              <a:avLst/>
              <a:gdLst/>
              <a:ahLst/>
              <a:cxnLst/>
              <a:rect l="l" t="t" r="r" b="b"/>
              <a:pathLst>
                <a:path w="4816592" h="667438">
                  <a:moveTo>
                    <a:pt x="0" y="0"/>
                  </a:moveTo>
                  <a:lnTo>
                    <a:pt x="4816592" y="0"/>
                  </a:lnTo>
                  <a:lnTo>
                    <a:pt x="4816592" y="667438"/>
                  </a:lnTo>
                  <a:lnTo>
                    <a:pt x="0" y="667438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724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9712" y="3149902"/>
            <a:ext cx="7987408" cy="6666274"/>
          </a:xfrm>
          <a:custGeom>
            <a:avLst/>
            <a:gdLst/>
            <a:ahLst/>
            <a:cxnLst/>
            <a:rect l="l" t="t" r="r" b="b"/>
            <a:pathLst>
              <a:path w="7987408" h="6666274">
                <a:moveTo>
                  <a:pt x="0" y="0"/>
                </a:moveTo>
                <a:lnTo>
                  <a:pt x="7987408" y="0"/>
                </a:lnTo>
                <a:lnTo>
                  <a:pt x="7987408" y="6666274"/>
                </a:lnTo>
                <a:lnTo>
                  <a:pt x="0" y="6666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2242318"/>
            <a:ext cx="13782835" cy="52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499" b="1" spc="55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Affordable Housing Progress &amp; Pipeline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384" y="1553591"/>
            <a:ext cx="9665467" cy="731563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433478" y="2497587"/>
            <a:ext cx="6825822" cy="759953"/>
            <a:chOff x="0" y="0"/>
            <a:chExt cx="1797747" cy="2001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7747" cy="200152"/>
            </a:xfrm>
            <a:custGeom>
              <a:avLst/>
              <a:gdLst/>
              <a:ahLst/>
              <a:cxnLst/>
              <a:rect l="l" t="t" r="r" b="b"/>
              <a:pathLst>
                <a:path w="1797747" h="200152">
                  <a:moveTo>
                    <a:pt x="0" y="0"/>
                  </a:moveTo>
                  <a:lnTo>
                    <a:pt x="1797747" y="0"/>
                  </a:lnTo>
                  <a:lnTo>
                    <a:pt x="1797747" y="200152"/>
                  </a:lnTo>
                  <a:lnTo>
                    <a:pt x="0" y="2001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797747" cy="295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36218" y="420361"/>
            <a:ext cx="2257723" cy="2279033"/>
          </a:xfrm>
          <a:custGeom>
            <a:avLst/>
            <a:gdLst/>
            <a:ahLst/>
            <a:cxnLst/>
            <a:rect l="l" t="t" r="r" b="b"/>
            <a:pathLst>
              <a:path w="2257723" h="2279033">
                <a:moveTo>
                  <a:pt x="0" y="0"/>
                </a:moveTo>
                <a:lnTo>
                  <a:pt x="2257723" y="0"/>
                </a:lnTo>
                <a:lnTo>
                  <a:pt x="2257723" y="2279033"/>
                </a:lnTo>
                <a:lnTo>
                  <a:pt x="0" y="2279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1066800"/>
            <a:ext cx="12490878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>
                <a:solidFill>
                  <a:srgbClr val="16171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What Do We Do?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23642" y="8054248"/>
            <a:ext cx="7760952" cy="74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0"/>
              </a:lnSpc>
            </a:pPr>
            <a:r>
              <a:rPr lang="en-US" sz="3899" b="1" spc="62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GRAND TOTAL OF 932 UNITS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84032" y="7252224"/>
            <a:ext cx="1133425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1999" b="1" spc="31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54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9407" y="7444370"/>
            <a:ext cx="1133425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1999" b="1" spc="31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91526" y="3785697"/>
            <a:ext cx="1133425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1999" b="1" spc="31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378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98633" y="3601508"/>
            <a:ext cx="1133425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1999" b="1" spc="3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395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552146" y="7118683"/>
            <a:ext cx="1133425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1999" b="1" spc="3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437708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90200"/>
            <a:ext cx="1362477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39"/>
              </a:lnSpc>
            </a:pPr>
            <a:r>
              <a:rPr lang="en-US" sz="5344" b="1" spc="-106" dirty="0">
                <a:solidFill>
                  <a:srgbClr val="16171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Housing Made Simple: Strategies for Streamlined Development</a:t>
            </a:r>
          </a:p>
        </p:txBody>
      </p:sp>
      <p:sp>
        <p:nvSpPr>
          <p:cNvPr id="6" name="Freeform 6"/>
          <p:cNvSpPr/>
          <p:nvPr/>
        </p:nvSpPr>
        <p:spPr>
          <a:xfrm>
            <a:off x="1435138" y="3134360"/>
            <a:ext cx="6735068" cy="6659298"/>
          </a:xfrm>
          <a:custGeom>
            <a:avLst/>
            <a:gdLst/>
            <a:ahLst/>
            <a:cxnLst/>
            <a:rect l="l" t="t" r="r" b="b"/>
            <a:pathLst>
              <a:path w="6735068" h="6659298">
                <a:moveTo>
                  <a:pt x="0" y="0"/>
                </a:moveTo>
                <a:lnTo>
                  <a:pt x="6735068" y="0"/>
                </a:lnTo>
                <a:lnTo>
                  <a:pt x="6735068" y="6659299"/>
                </a:lnTo>
                <a:lnTo>
                  <a:pt x="0" y="6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275909" y="4247745"/>
            <a:ext cx="5099480" cy="509948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69608" tIns="69608" rIns="69608" bIns="69608" rtlCol="0" anchor="ctr"/>
            <a:lstStyle/>
            <a:p>
              <a:pPr algn="ctr">
                <a:lnSpc>
                  <a:spcPts val="132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18152" y="3215142"/>
            <a:ext cx="2375911" cy="2226387"/>
            <a:chOff x="0" y="0"/>
            <a:chExt cx="912133" cy="854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2133" cy="854730"/>
            </a:xfrm>
            <a:custGeom>
              <a:avLst/>
              <a:gdLst/>
              <a:ahLst/>
              <a:cxnLst/>
              <a:rect l="l" t="t" r="r" b="b"/>
              <a:pathLst>
                <a:path w="912133" h="854730">
                  <a:moveTo>
                    <a:pt x="456066" y="0"/>
                  </a:moveTo>
                  <a:cubicBezTo>
                    <a:pt x="204188" y="0"/>
                    <a:pt x="0" y="191338"/>
                    <a:pt x="0" y="427365"/>
                  </a:cubicBezTo>
                  <a:cubicBezTo>
                    <a:pt x="0" y="663392"/>
                    <a:pt x="204188" y="854730"/>
                    <a:pt x="456066" y="854730"/>
                  </a:cubicBezTo>
                  <a:cubicBezTo>
                    <a:pt x="707945" y="854730"/>
                    <a:pt x="912133" y="663392"/>
                    <a:pt x="912133" y="427365"/>
                  </a:cubicBezTo>
                  <a:cubicBezTo>
                    <a:pt x="912133" y="191338"/>
                    <a:pt x="707945" y="0"/>
                    <a:pt x="456066" y="0"/>
                  </a:cubicBezTo>
                  <a:close/>
                </a:path>
              </a:pathLst>
            </a:custGeom>
            <a:solidFill>
              <a:srgbClr val="619E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512" y="80131"/>
              <a:ext cx="741108" cy="694468"/>
            </a:xfrm>
            <a:prstGeom prst="rect">
              <a:avLst/>
            </a:prstGeom>
          </p:spPr>
          <p:txBody>
            <a:bodyPr lIns="53609" tIns="53609" rIns="53609" bIns="53609" rtlCol="0" anchor="ctr"/>
            <a:lstStyle/>
            <a:p>
              <a:pPr algn="ctr">
                <a:lnSpc>
                  <a:spcPts val="132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75628" y="6811933"/>
            <a:ext cx="2308301" cy="2349516"/>
            <a:chOff x="0" y="0"/>
            <a:chExt cx="886177" cy="902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86177" cy="902000"/>
            </a:xfrm>
            <a:custGeom>
              <a:avLst/>
              <a:gdLst/>
              <a:ahLst/>
              <a:cxnLst/>
              <a:rect l="l" t="t" r="r" b="b"/>
              <a:pathLst>
                <a:path w="886177" h="902000">
                  <a:moveTo>
                    <a:pt x="443088" y="0"/>
                  </a:moveTo>
                  <a:cubicBezTo>
                    <a:pt x="198377" y="0"/>
                    <a:pt x="0" y="201920"/>
                    <a:pt x="0" y="451000"/>
                  </a:cubicBezTo>
                  <a:cubicBezTo>
                    <a:pt x="0" y="700080"/>
                    <a:pt x="198377" y="902000"/>
                    <a:pt x="443088" y="902000"/>
                  </a:cubicBezTo>
                  <a:cubicBezTo>
                    <a:pt x="687799" y="902000"/>
                    <a:pt x="886177" y="700080"/>
                    <a:pt x="886177" y="451000"/>
                  </a:cubicBezTo>
                  <a:cubicBezTo>
                    <a:pt x="886177" y="201920"/>
                    <a:pt x="687799" y="0"/>
                    <a:pt x="443088" y="0"/>
                  </a:cubicBezTo>
                  <a:close/>
                </a:path>
              </a:pathLst>
            </a:custGeom>
            <a:solidFill>
              <a:srgbClr val="4EA9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3079" y="84562"/>
              <a:ext cx="720019" cy="732875"/>
            </a:xfrm>
            <a:prstGeom prst="rect">
              <a:avLst/>
            </a:prstGeom>
          </p:spPr>
          <p:txBody>
            <a:bodyPr lIns="53609" tIns="53609" rIns="53609" bIns="53609" rtlCol="0" anchor="ctr"/>
            <a:lstStyle/>
            <a:p>
              <a:pPr algn="ctr">
                <a:lnSpc>
                  <a:spcPts val="132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43080" y="6797485"/>
            <a:ext cx="2210061" cy="2363964"/>
            <a:chOff x="0" y="0"/>
            <a:chExt cx="815707" cy="8725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5707" cy="872510"/>
            </a:xfrm>
            <a:custGeom>
              <a:avLst/>
              <a:gdLst/>
              <a:ahLst/>
              <a:cxnLst/>
              <a:rect l="l" t="t" r="r" b="b"/>
              <a:pathLst>
                <a:path w="815707" h="872510">
                  <a:moveTo>
                    <a:pt x="407853" y="0"/>
                  </a:moveTo>
                  <a:cubicBezTo>
                    <a:pt x="182602" y="0"/>
                    <a:pt x="0" y="195318"/>
                    <a:pt x="0" y="436255"/>
                  </a:cubicBezTo>
                  <a:cubicBezTo>
                    <a:pt x="0" y="677192"/>
                    <a:pt x="182602" y="872510"/>
                    <a:pt x="407853" y="872510"/>
                  </a:cubicBezTo>
                  <a:cubicBezTo>
                    <a:pt x="633104" y="872510"/>
                    <a:pt x="815707" y="677192"/>
                    <a:pt x="815707" y="436255"/>
                  </a:cubicBezTo>
                  <a:cubicBezTo>
                    <a:pt x="815707" y="195318"/>
                    <a:pt x="633104" y="0"/>
                    <a:pt x="407853" y="0"/>
                  </a:cubicBezTo>
                  <a:close/>
                </a:path>
              </a:pathLst>
            </a:custGeom>
            <a:solidFill>
              <a:srgbClr val="912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472" y="81798"/>
              <a:ext cx="662762" cy="708914"/>
            </a:xfrm>
            <a:prstGeom prst="rect">
              <a:avLst/>
            </a:prstGeom>
          </p:spPr>
          <p:txBody>
            <a:bodyPr lIns="53609" tIns="53609" rIns="53609" bIns="53609" rtlCol="0" anchor="ctr"/>
            <a:lstStyle/>
            <a:p>
              <a:pPr algn="ctr">
                <a:lnSpc>
                  <a:spcPts val="132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26371" y="7400272"/>
            <a:ext cx="2043478" cy="112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2"/>
              </a:lnSpc>
            </a:pPr>
            <a:r>
              <a:rPr lang="en-US" sz="213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Fund Development &amp; Partnership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53272" y="7638468"/>
            <a:ext cx="1953011" cy="72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4"/>
              </a:lnSpc>
            </a:pPr>
            <a:r>
              <a:rPr lang="en-US" sz="21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</a:t>
            </a:r>
          </a:p>
          <a:p>
            <a:pPr algn="ctr">
              <a:lnSpc>
                <a:spcPts val="2984"/>
              </a:lnSpc>
            </a:pPr>
            <a:r>
              <a:rPr lang="en-US" sz="21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Streamlining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772528" y="3896921"/>
            <a:ext cx="2106241" cy="72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4"/>
              </a:lnSpc>
            </a:pPr>
            <a:r>
              <a:rPr lang="en-US" sz="213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Development</a:t>
            </a:r>
          </a:p>
          <a:p>
            <a:pPr algn="ctr">
              <a:lnSpc>
                <a:spcPts val="2984"/>
              </a:lnSpc>
            </a:pPr>
            <a:r>
              <a:rPr lang="en-US" sz="213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Liaison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20601" y="3162300"/>
            <a:ext cx="8169444" cy="8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799" b="1" spc="44" dirty="0">
                <a:solidFill>
                  <a:srgbClr val="619EB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Development Liaison</a:t>
            </a:r>
          </a:p>
          <a:p>
            <a:pPr algn="l">
              <a:lnSpc>
                <a:spcPts val="3247"/>
              </a:lnSpc>
            </a:pPr>
            <a:endParaRPr lang="en-US" sz="2799" b="1" spc="44" dirty="0">
              <a:solidFill>
                <a:srgbClr val="619EB8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620601" y="3673492"/>
            <a:ext cx="9075682" cy="177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4"/>
              </a:lnSpc>
            </a:pPr>
            <a:r>
              <a:rPr lang="en-US" sz="2000" b="1" spc="39" dirty="0">
                <a:solidFill>
                  <a:srgbClr val="16171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Acts as the City’s primary point of contact, collaborating with affordable housing developers from initial design through occupancy to ensure projects progress smoothly and are delivered on time.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20601" y="5579686"/>
            <a:ext cx="5449110" cy="8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799" b="1" spc="44">
                <a:solidFill>
                  <a:srgbClr val="4EA93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Project Streamlining</a:t>
            </a:r>
          </a:p>
          <a:p>
            <a:pPr algn="l">
              <a:lnSpc>
                <a:spcPts val="3247"/>
              </a:lnSpc>
            </a:pPr>
            <a:endParaRPr lang="en-US" sz="2799" b="1" spc="44">
              <a:solidFill>
                <a:srgbClr val="4EA93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0601" y="6052933"/>
            <a:ext cx="8940202" cy="176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4"/>
              </a:lnSpc>
            </a:pPr>
            <a:r>
              <a:rPr lang="en-US" sz="2000" b="1" spc="39" dirty="0">
                <a:solidFill>
                  <a:srgbClr val="16171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coordinated approach that eliminates unnecessary delays by ensuring seamless communication between stakeholders throughout planning and permitting, enabling faster approvals and efficient project delivery.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20601" y="8113541"/>
            <a:ext cx="6717691" cy="43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799" b="1" spc="44" dirty="0">
                <a:solidFill>
                  <a:srgbClr val="912D2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Fund Development &amp; Partnership</a:t>
            </a:r>
          </a:p>
        </p:txBody>
      </p:sp>
      <p:sp>
        <p:nvSpPr>
          <p:cNvPr id="30" name="Freeform 30"/>
          <p:cNvSpPr/>
          <p:nvPr/>
        </p:nvSpPr>
        <p:spPr>
          <a:xfrm>
            <a:off x="15423812" y="379980"/>
            <a:ext cx="1835488" cy="1852813"/>
          </a:xfrm>
          <a:custGeom>
            <a:avLst/>
            <a:gdLst/>
            <a:ahLst/>
            <a:cxnLst/>
            <a:rect l="l" t="t" r="r" b="b"/>
            <a:pathLst>
              <a:path w="1835488" h="1852813">
                <a:moveTo>
                  <a:pt x="0" y="0"/>
                </a:moveTo>
                <a:lnTo>
                  <a:pt x="1835488" y="0"/>
                </a:lnTo>
                <a:lnTo>
                  <a:pt x="1835488" y="1852813"/>
                </a:lnTo>
                <a:lnTo>
                  <a:pt x="0" y="1852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86EF3-A836-4471-D936-6DE10F58E9DB}"/>
              </a:ext>
            </a:extLst>
          </p:cNvPr>
          <p:cNvSpPr txBox="1"/>
          <p:nvPr/>
        </p:nvSpPr>
        <p:spPr>
          <a:xfrm>
            <a:off x="8610600" y="8454135"/>
            <a:ext cx="9144000" cy="130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524"/>
              </a:lnSpc>
              <a:defRPr sz="2000" b="1" spc="39">
                <a:solidFill>
                  <a:srgbClr val="161716"/>
                </a:solidFill>
                <a:latin typeface="Poppins Medium"/>
                <a:ea typeface="Poppins Medium"/>
                <a:cs typeface="Poppins Medium"/>
              </a:defRPr>
            </a:lvl1pPr>
          </a:lstStyle>
          <a:p>
            <a:r>
              <a:rPr lang="en-US" dirty="0"/>
              <a:t>Working alongside developers and stakeholders to identify, secure, and leverage funding opportunities that support project success, ensuring resources are aligned with timelines and community goals.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84530" y="513655"/>
            <a:ext cx="1674770" cy="1577400"/>
          </a:xfrm>
          <a:custGeom>
            <a:avLst/>
            <a:gdLst/>
            <a:ahLst/>
            <a:cxnLst/>
            <a:rect l="l" t="t" r="r" b="b"/>
            <a:pathLst>
              <a:path w="1674770" h="1577400">
                <a:moveTo>
                  <a:pt x="0" y="0"/>
                </a:moveTo>
                <a:lnTo>
                  <a:pt x="1674770" y="0"/>
                </a:lnTo>
                <a:lnTo>
                  <a:pt x="1674770" y="1577400"/>
                </a:lnTo>
                <a:lnTo>
                  <a:pt x="0" y="157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806837" y="832674"/>
            <a:ext cx="78988" cy="3562352"/>
            <a:chOff x="0" y="0"/>
            <a:chExt cx="20803" cy="9382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5700">
            <a:off x="222032" y="2952658"/>
            <a:ext cx="5553865" cy="3422569"/>
          </a:xfrm>
          <a:custGeom>
            <a:avLst/>
            <a:gdLst/>
            <a:ahLst/>
            <a:cxnLst/>
            <a:rect l="l" t="t" r="r" b="b"/>
            <a:pathLst>
              <a:path w="5553865" h="3422569">
                <a:moveTo>
                  <a:pt x="0" y="0"/>
                </a:moveTo>
                <a:lnTo>
                  <a:pt x="5553865" y="0"/>
                </a:lnTo>
                <a:lnTo>
                  <a:pt x="5553865" y="3422570"/>
                </a:lnTo>
                <a:lnTo>
                  <a:pt x="0" y="342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8540">
            <a:off x="11772901" y="2466230"/>
            <a:ext cx="6435392" cy="4086474"/>
          </a:xfrm>
          <a:custGeom>
            <a:avLst/>
            <a:gdLst/>
            <a:ahLst/>
            <a:cxnLst/>
            <a:rect l="l" t="t" r="r" b="b"/>
            <a:pathLst>
              <a:path w="6435392" h="4086474">
                <a:moveTo>
                  <a:pt x="0" y="0"/>
                </a:moveTo>
                <a:lnTo>
                  <a:pt x="6435392" y="0"/>
                </a:lnTo>
                <a:lnTo>
                  <a:pt x="6435392" y="4086474"/>
                </a:lnTo>
                <a:lnTo>
                  <a:pt x="0" y="4086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-952751" y="7678152"/>
            <a:ext cx="5657151" cy="3401362"/>
          </a:xfrm>
          <a:custGeom>
            <a:avLst/>
            <a:gdLst/>
            <a:ahLst/>
            <a:cxnLst/>
            <a:rect l="l" t="t" r="r" b="b"/>
            <a:pathLst>
              <a:path w="5657151" h="3401362">
                <a:moveTo>
                  <a:pt x="5657150" y="3401361"/>
                </a:moveTo>
                <a:lnTo>
                  <a:pt x="0" y="3401361"/>
                </a:lnTo>
                <a:lnTo>
                  <a:pt x="0" y="0"/>
                </a:lnTo>
                <a:lnTo>
                  <a:pt x="5657150" y="0"/>
                </a:lnTo>
                <a:lnTo>
                  <a:pt x="5657150" y="34013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 flipH="1" flipV="1">
            <a:off x="2679945" y="7678152"/>
            <a:ext cx="5657151" cy="3401362"/>
          </a:xfrm>
          <a:custGeom>
            <a:avLst/>
            <a:gdLst/>
            <a:ahLst/>
            <a:cxnLst/>
            <a:rect l="l" t="t" r="r" b="b"/>
            <a:pathLst>
              <a:path w="5657151" h="3401362">
                <a:moveTo>
                  <a:pt x="5657151" y="3401361"/>
                </a:moveTo>
                <a:lnTo>
                  <a:pt x="0" y="3401361"/>
                </a:lnTo>
                <a:lnTo>
                  <a:pt x="0" y="0"/>
                </a:lnTo>
                <a:lnTo>
                  <a:pt x="5657151" y="0"/>
                </a:lnTo>
                <a:lnTo>
                  <a:pt x="5657151" y="34013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H="1" flipV="1">
            <a:off x="6314221" y="7678152"/>
            <a:ext cx="5657151" cy="3401362"/>
          </a:xfrm>
          <a:custGeom>
            <a:avLst/>
            <a:gdLst/>
            <a:ahLst/>
            <a:cxnLst/>
            <a:rect l="l" t="t" r="r" b="b"/>
            <a:pathLst>
              <a:path w="5657151" h="3401362">
                <a:moveTo>
                  <a:pt x="5657151" y="3401361"/>
                </a:moveTo>
                <a:lnTo>
                  <a:pt x="0" y="3401361"/>
                </a:lnTo>
                <a:lnTo>
                  <a:pt x="0" y="0"/>
                </a:lnTo>
                <a:lnTo>
                  <a:pt x="5657151" y="0"/>
                </a:lnTo>
                <a:lnTo>
                  <a:pt x="5657151" y="34013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 flipH="1" flipV="1">
            <a:off x="9948497" y="7678152"/>
            <a:ext cx="5657151" cy="3401362"/>
          </a:xfrm>
          <a:custGeom>
            <a:avLst/>
            <a:gdLst/>
            <a:ahLst/>
            <a:cxnLst/>
            <a:rect l="l" t="t" r="r" b="b"/>
            <a:pathLst>
              <a:path w="5657151" h="3401362">
                <a:moveTo>
                  <a:pt x="5657151" y="3401361"/>
                </a:moveTo>
                <a:lnTo>
                  <a:pt x="0" y="3401361"/>
                </a:lnTo>
                <a:lnTo>
                  <a:pt x="0" y="0"/>
                </a:lnTo>
                <a:lnTo>
                  <a:pt x="5657151" y="0"/>
                </a:lnTo>
                <a:lnTo>
                  <a:pt x="5657151" y="34013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13583601" y="7678152"/>
            <a:ext cx="5657151" cy="3401362"/>
          </a:xfrm>
          <a:custGeom>
            <a:avLst/>
            <a:gdLst/>
            <a:ahLst/>
            <a:cxnLst/>
            <a:rect l="l" t="t" r="r" b="b"/>
            <a:pathLst>
              <a:path w="5657151" h="3401362">
                <a:moveTo>
                  <a:pt x="5657150" y="3401361"/>
                </a:moveTo>
                <a:lnTo>
                  <a:pt x="0" y="3401361"/>
                </a:lnTo>
                <a:lnTo>
                  <a:pt x="0" y="0"/>
                </a:lnTo>
                <a:lnTo>
                  <a:pt x="5657150" y="0"/>
                </a:lnTo>
                <a:lnTo>
                  <a:pt x="5657150" y="34013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66929" y="2474405"/>
            <a:ext cx="5372239" cy="3581493"/>
          </a:xfrm>
          <a:custGeom>
            <a:avLst/>
            <a:gdLst/>
            <a:ahLst/>
            <a:cxnLst/>
            <a:rect l="l" t="t" r="r" b="b"/>
            <a:pathLst>
              <a:path w="5372239" h="3581493">
                <a:moveTo>
                  <a:pt x="0" y="0"/>
                </a:moveTo>
                <a:lnTo>
                  <a:pt x="5372240" y="0"/>
                </a:lnTo>
                <a:lnTo>
                  <a:pt x="5372240" y="3581493"/>
                </a:lnTo>
                <a:lnTo>
                  <a:pt x="0" y="3581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752475"/>
            <a:ext cx="12490878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>
                <a:solidFill>
                  <a:srgbClr val="16171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Jenny’s Place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168" y="7001885"/>
            <a:ext cx="2140842" cy="51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3824" b="1" spc="6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2022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3168" y="7637288"/>
            <a:ext cx="2938776" cy="91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2236" spc="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Modesto issued an Open Notice of Funding Availability.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25864" y="7001885"/>
            <a:ext cx="2140842" cy="51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3824" b="1" spc="6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25864" y="7637288"/>
            <a:ext cx="2938776" cy="1513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2236" spc="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Upholdings &amp; RH Developers proposed the conversion of the Travelers Motel.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60141" y="7001885"/>
            <a:ext cx="3183337" cy="51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3824" b="1" spc="6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2023-2024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60141" y="7637288"/>
            <a:ext cx="2938776" cy="246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2236" spc="3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City partnered with local, state, &amp; health care system fundings to secure the needs of the project and began construction in February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94417" y="7001885"/>
            <a:ext cx="318333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3824" b="1" spc="6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94417" y="7637288"/>
            <a:ext cx="2938776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2236" spc="3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Project completed construction in April 2025 and started lease-up activities.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29520" y="7001885"/>
            <a:ext cx="318333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3824" b="1" spc="6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29520" y="7637288"/>
            <a:ext cx="2938776" cy="926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2236" spc="3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Jenny’s Place was fully occupied by May 2025  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F5F9F85-69D6-624E-3D2E-D4558AD5DD94}"/>
              </a:ext>
            </a:extLst>
          </p:cNvPr>
          <p:cNvSpPr txBox="1"/>
          <p:nvPr/>
        </p:nvSpPr>
        <p:spPr>
          <a:xfrm>
            <a:off x="1028700" y="1621107"/>
            <a:ext cx="13782835" cy="46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779"/>
              </a:lnSpc>
              <a:defRPr sz="3499" b="1" spc="55">
                <a:solidFill>
                  <a:srgbClr val="004455"/>
                </a:solidFill>
                <a:latin typeface="Poppins Bold"/>
                <a:ea typeface="Poppins Bold"/>
                <a:cs typeface="Poppins Bold"/>
              </a:defRPr>
            </a:lvl1pPr>
          </a:lstStyle>
          <a:p>
            <a:r>
              <a:rPr lang="en-US" sz="2800" dirty="0">
                <a:sym typeface="Poppins Semi-Bold"/>
              </a:rPr>
              <a:t>From Blueprint to Move-In: Collaboration for Timely Affordable Housing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49786"/>
            <a:ext cx="18288000" cy="6819002"/>
            <a:chOff x="0" y="0"/>
            <a:chExt cx="4816593" cy="17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95951"/>
            </a:xfrm>
            <a:custGeom>
              <a:avLst/>
              <a:gdLst/>
              <a:ahLst/>
              <a:cxnLst/>
              <a:rect l="l" t="t" r="r" b="b"/>
              <a:pathLst>
                <a:path w="4816592" h="1795951">
                  <a:moveTo>
                    <a:pt x="0" y="0"/>
                  </a:moveTo>
                  <a:lnTo>
                    <a:pt x="4816592" y="0"/>
                  </a:lnTo>
                  <a:lnTo>
                    <a:pt x="4816592" y="1795951"/>
                  </a:lnTo>
                  <a:lnTo>
                    <a:pt x="0" y="1795951"/>
                  </a:lnTo>
                  <a:close/>
                </a:path>
              </a:pathLst>
            </a:custGeom>
            <a:solidFill>
              <a:srgbClr val="0044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853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66800"/>
            <a:ext cx="14148592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 dirty="0">
                <a:solidFill>
                  <a:srgbClr val="16171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Project Location &amp; Details</a:t>
            </a:r>
          </a:p>
        </p:txBody>
      </p:sp>
      <p:sp>
        <p:nvSpPr>
          <p:cNvPr id="9" name="Freeform 9"/>
          <p:cNvSpPr/>
          <p:nvPr/>
        </p:nvSpPr>
        <p:spPr>
          <a:xfrm>
            <a:off x="15036218" y="420361"/>
            <a:ext cx="2257723" cy="2279033"/>
          </a:xfrm>
          <a:custGeom>
            <a:avLst/>
            <a:gdLst/>
            <a:ahLst/>
            <a:cxnLst/>
            <a:rect l="l" t="t" r="r" b="b"/>
            <a:pathLst>
              <a:path w="2257723" h="2279033">
                <a:moveTo>
                  <a:pt x="0" y="0"/>
                </a:moveTo>
                <a:lnTo>
                  <a:pt x="2257723" y="0"/>
                </a:lnTo>
                <a:lnTo>
                  <a:pt x="2257723" y="2279033"/>
                </a:lnTo>
                <a:lnTo>
                  <a:pt x="0" y="2279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7705" y="2583747"/>
            <a:ext cx="10850323" cy="7349979"/>
          </a:xfrm>
          <a:custGeom>
            <a:avLst/>
            <a:gdLst/>
            <a:ahLst/>
            <a:cxnLst/>
            <a:rect l="l" t="t" r="r" b="b"/>
            <a:pathLst>
              <a:path w="10850323" h="7349979">
                <a:moveTo>
                  <a:pt x="0" y="0"/>
                </a:moveTo>
                <a:lnTo>
                  <a:pt x="10850323" y="0"/>
                </a:lnTo>
                <a:lnTo>
                  <a:pt x="10850323" y="7349979"/>
                </a:lnTo>
                <a:lnTo>
                  <a:pt x="0" y="7349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883466" y="4529589"/>
            <a:ext cx="1018500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b="1" spc="3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710 N. 9th Street, Modesto, CA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83466" y="3931623"/>
            <a:ext cx="7908262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Location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83466" y="4959863"/>
            <a:ext cx="6367074" cy="4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8"/>
              </a:lnSpc>
            </a:pPr>
            <a:r>
              <a:rPr lang="en-US" sz="2200" i="1" spc="35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Site of the former Traveler’s Motel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83466" y="6543603"/>
            <a:ext cx="1018500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spc="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Industrial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83466" y="5945637"/>
            <a:ext cx="7908262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Zoning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83466" y="8192494"/>
            <a:ext cx="5092502" cy="140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499" spc="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Walking distance to parks, Modesto Junior College, &amp; the Youth Navigation Center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83466" y="7594528"/>
            <a:ext cx="7908262" cy="50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266" b="1" spc="52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Areas of Interest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0135"/>
            <a:ext cx="14148592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 dirty="0">
                <a:solidFill>
                  <a:srgbClr val="16171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Jenny’s Place Development</a:t>
            </a:r>
          </a:p>
        </p:txBody>
      </p:sp>
      <p:sp>
        <p:nvSpPr>
          <p:cNvPr id="3" name="Freeform 3"/>
          <p:cNvSpPr/>
          <p:nvPr/>
        </p:nvSpPr>
        <p:spPr>
          <a:xfrm>
            <a:off x="15036218" y="420361"/>
            <a:ext cx="2257723" cy="2279033"/>
          </a:xfrm>
          <a:custGeom>
            <a:avLst/>
            <a:gdLst/>
            <a:ahLst/>
            <a:cxnLst/>
            <a:rect l="l" t="t" r="r" b="b"/>
            <a:pathLst>
              <a:path w="2257723" h="2279033">
                <a:moveTo>
                  <a:pt x="0" y="0"/>
                </a:moveTo>
                <a:lnTo>
                  <a:pt x="2257723" y="0"/>
                </a:lnTo>
                <a:lnTo>
                  <a:pt x="2257723" y="2279033"/>
                </a:lnTo>
                <a:lnTo>
                  <a:pt x="0" y="2279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095444"/>
            <a:ext cx="8464059" cy="5639179"/>
          </a:xfrm>
          <a:custGeom>
            <a:avLst/>
            <a:gdLst/>
            <a:ahLst/>
            <a:cxnLst/>
            <a:rect l="l" t="t" r="r" b="b"/>
            <a:pathLst>
              <a:path w="8464059" h="5639179">
                <a:moveTo>
                  <a:pt x="0" y="0"/>
                </a:moveTo>
                <a:lnTo>
                  <a:pt x="8464059" y="0"/>
                </a:lnTo>
                <a:lnTo>
                  <a:pt x="8464059" y="5639179"/>
                </a:lnTo>
                <a:lnTo>
                  <a:pt x="0" y="5639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093252"/>
            <a:ext cx="1378283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200" b="1" spc="55" dirty="0">
                <a:solidFill>
                  <a:srgbClr val="004455"/>
                </a:solidFill>
                <a:latin typeface="Poppins Bold"/>
                <a:ea typeface="Poppins Bold"/>
                <a:cs typeface="Poppins Bold"/>
                <a:sym typeface="Poppins Bold"/>
              </a:rPr>
              <a:t>Partnerships that Transform: Building Homes, Building Hope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191A68C-4C7F-0D85-42D2-01AD20A5E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539256"/>
              </p:ext>
            </p:extLst>
          </p:nvPr>
        </p:nvGraphicFramePr>
        <p:xfrm>
          <a:off x="9493250" y="2899833"/>
          <a:ext cx="8321694" cy="5852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11894">
                  <a:extLst>
                    <a:ext uri="{9D8B030D-6E8A-4147-A177-3AD203B41FA5}">
                      <a16:colId xmlns:a16="http://schemas.microsoft.com/office/drawing/2014/main" val="387093743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2739588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Funding Partnerships</a:t>
                      </a:r>
                    </a:p>
                  </a:txBody>
                  <a:tcPr>
                    <a:solidFill>
                      <a:srgbClr val="00445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Amounts</a:t>
                      </a:r>
                    </a:p>
                  </a:txBody>
                  <a:tcPr>
                    <a:solidFill>
                      <a:srgbClr val="004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739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Modesto HOME-ARP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$2,800,000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40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Modesto HOME Investment Partnership Program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$673,712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5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 Modesto Commitment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/>
                        <a:t>$3,473,712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50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0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Local Community Investments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7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Stanislaus County Community System of Care (CoC)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$1,775,077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5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Cal-AIM Health Plan of San Joaquin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$2,150,000</a:t>
                      </a:r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939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Total Local Community Investments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/>
                        <a:t>$3,925,077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73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u="sng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44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Total State of California </a:t>
                      </a:r>
                      <a:r>
                        <a:rPr lang="en-US" sz="2000" b="1" err="1"/>
                        <a:t>Homekey</a:t>
                      </a:r>
                      <a:r>
                        <a:rPr lang="en-US" sz="2000" b="1" dirty="0"/>
                        <a:t> Investment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none" dirty="0"/>
                        <a:t>$16,059,562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979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Total Developer Investment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none" dirty="0"/>
                        <a:t>$27,573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73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u="none" dirty="0"/>
                    </a:p>
                  </a:txBody>
                  <a:tcPr>
                    <a:solidFill>
                      <a:srgbClr val="D4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68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Total Cost for Development, Relocation, Initial Operations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none" dirty="0"/>
                        <a:t>$23,485,924</a:t>
                      </a:r>
                    </a:p>
                  </a:txBody>
                  <a:tcPr>
                    <a:solidFill>
                      <a:srgbClr val="AEC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5918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80964" y="1028700"/>
            <a:ext cx="78988" cy="3562352"/>
            <a:chOff x="0" y="0"/>
            <a:chExt cx="20803" cy="938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619EB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03" cy="976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76225" y="2891158"/>
            <a:ext cx="12226772" cy="6678874"/>
          </a:xfrm>
          <a:custGeom>
            <a:avLst/>
            <a:gdLst/>
            <a:ahLst/>
            <a:cxnLst/>
            <a:rect l="l" t="t" r="r" b="b"/>
            <a:pathLst>
              <a:path w="12226772" h="6678874">
                <a:moveTo>
                  <a:pt x="0" y="0"/>
                </a:moveTo>
                <a:lnTo>
                  <a:pt x="12226772" y="0"/>
                </a:lnTo>
                <a:lnTo>
                  <a:pt x="12226772" y="6678875"/>
                </a:lnTo>
                <a:lnTo>
                  <a:pt x="0" y="6678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066800"/>
            <a:ext cx="14148592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9"/>
              </a:lnSpc>
            </a:pPr>
            <a:r>
              <a:rPr lang="en-US" sz="6999" b="1" spc="-139">
                <a:solidFill>
                  <a:srgbClr val="16171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Project Partners</a:t>
            </a:r>
          </a:p>
        </p:txBody>
      </p:sp>
      <p:sp>
        <p:nvSpPr>
          <p:cNvPr id="7" name="Freeform 7"/>
          <p:cNvSpPr/>
          <p:nvPr/>
        </p:nvSpPr>
        <p:spPr>
          <a:xfrm>
            <a:off x="15036218" y="420361"/>
            <a:ext cx="2257723" cy="2279033"/>
          </a:xfrm>
          <a:custGeom>
            <a:avLst/>
            <a:gdLst/>
            <a:ahLst/>
            <a:cxnLst/>
            <a:rect l="l" t="t" r="r" b="b"/>
            <a:pathLst>
              <a:path w="2257723" h="2279033">
                <a:moveTo>
                  <a:pt x="0" y="0"/>
                </a:moveTo>
                <a:lnTo>
                  <a:pt x="2257723" y="0"/>
                </a:lnTo>
                <a:lnTo>
                  <a:pt x="2257723" y="2279033"/>
                </a:lnTo>
                <a:lnTo>
                  <a:pt x="0" y="22790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0499" y="5528115"/>
            <a:ext cx="3119007" cy="1888840"/>
          </a:xfrm>
          <a:custGeom>
            <a:avLst/>
            <a:gdLst/>
            <a:ahLst/>
            <a:cxnLst/>
            <a:rect l="l" t="t" r="r" b="b"/>
            <a:pathLst>
              <a:path w="3119007" h="1888840">
                <a:moveTo>
                  <a:pt x="0" y="0"/>
                </a:moveTo>
                <a:lnTo>
                  <a:pt x="3119007" y="0"/>
                </a:lnTo>
                <a:lnTo>
                  <a:pt x="3119007" y="1888840"/>
                </a:lnTo>
                <a:lnTo>
                  <a:pt x="0" y="188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143545" y="5311928"/>
            <a:ext cx="2320815" cy="2359930"/>
          </a:xfrm>
          <a:custGeom>
            <a:avLst/>
            <a:gdLst/>
            <a:ahLst/>
            <a:cxnLst/>
            <a:rect l="l" t="t" r="r" b="b"/>
            <a:pathLst>
              <a:path w="2320815" h="2359930">
                <a:moveTo>
                  <a:pt x="0" y="0"/>
                </a:moveTo>
                <a:lnTo>
                  <a:pt x="2320815" y="0"/>
                </a:lnTo>
                <a:lnTo>
                  <a:pt x="2320815" y="2359930"/>
                </a:lnTo>
                <a:lnTo>
                  <a:pt x="0" y="2359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98747" y="6867547"/>
            <a:ext cx="3214578" cy="877312"/>
          </a:xfrm>
          <a:custGeom>
            <a:avLst/>
            <a:gdLst/>
            <a:ahLst/>
            <a:cxnLst/>
            <a:rect l="l" t="t" r="r" b="b"/>
            <a:pathLst>
              <a:path w="3214578" h="877312">
                <a:moveTo>
                  <a:pt x="0" y="0"/>
                </a:moveTo>
                <a:lnTo>
                  <a:pt x="3214578" y="0"/>
                </a:lnTo>
                <a:lnTo>
                  <a:pt x="3214578" y="877312"/>
                </a:lnTo>
                <a:lnTo>
                  <a:pt x="0" y="877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06276" y="5311928"/>
            <a:ext cx="3551205" cy="1160607"/>
          </a:xfrm>
          <a:custGeom>
            <a:avLst/>
            <a:gdLst/>
            <a:ahLst/>
            <a:cxnLst/>
            <a:rect l="l" t="t" r="r" b="b"/>
            <a:pathLst>
              <a:path w="3551205" h="1160607">
                <a:moveTo>
                  <a:pt x="0" y="0"/>
                </a:moveTo>
                <a:lnTo>
                  <a:pt x="3551205" y="0"/>
                </a:lnTo>
                <a:lnTo>
                  <a:pt x="3551205" y="1160607"/>
                </a:lnTo>
                <a:lnTo>
                  <a:pt x="0" y="1160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580606" y="5724719"/>
            <a:ext cx="1999320" cy="1776220"/>
          </a:xfrm>
          <a:custGeom>
            <a:avLst/>
            <a:gdLst/>
            <a:ahLst/>
            <a:cxnLst/>
            <a:rect l="l" t="t" r="r" b="b"/>
            <a:pathLst>
              <a:path w="1999320" h="1776220">
                <a:moveTo>
                  <a:pt x="0" y="0"/>
                </a:moveTo>
                <a:lnTo>
                  <a:pt x="1999320" y="0"/>
                </a:lnTo>
                <a:lnTo>
                  <a:pt x="1999320" y="1776219"/>
                </a:lnTo>
                <a:lnTo>
                  <a:pt x="0" y="177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34433" y="3553379"/>
            <a:ext cx="3842364" cy="44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799" b="1" spc="44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Development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3208" y="4099551"/>
            <a:ext cx="391359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"/>
              </a:lnSpc>
            </a:pPr>
            <a:r>
              <a:rPr lang="en-US" sz="2499" spc="39">
                <a:solidFill>
                  <a:srgbClr val="161716"/>
                </a:solidFill>
                <a:latin typeface="Poppins"/>
                <a:ea typeface="Poppins"/>
                <a:cs typeface="Poppins"/>
                <a:sym typeface="Poppins"/>
              </a:rPr>
              <a:t>Oversee the property design &amp; construction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61156" y="3553379"/>
            <a:ext cx="3842364" cy="44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799" b="1" spc="44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Operations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89931" y="4099551"/>
            <a:ext cx="391359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"/>
              </a:lnSpc>
            </a:pPr>
            <a:r>
              <a:rPr lang="en-US" sz="2499" spc="39">
                <a:solidFill>
                  <a:srgbClr val="161716"/>
                </a:solidFill>
                <a:latin typeface="Poppins"/>
                <a:ea typeface="Poppins"/>
                <a:cs typeface="Poppins"/>
                <a:sym typeface="Poppins"/>
              </a:rPr>
              <a:t>Project planning &amp; coordination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84495" y="3553379"/>
            <a:ext cx="3842364" cy="44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799" b="1" spc="44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Youth Services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48883" y="4099551"/>
            <a:ext cx="391359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"/>
              </a:lnSpc>
            </a:pPr>
            <a:r>
              <a:rPr lang="en-US" sz="2499" spc="39">
                <a:solidFill>
                  <a:srgbClr val="161716"/>
                </a:solidFill>
                <a:latin typeface="Poppins"/>
                <a:ea typeface="Poppins"/>
                <a:cs typeface="Poppins"/>
                <a:sym typeface="Poppins"/>
              </a:rPr>
              <a:t>Case management &amp; support services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16936" y="3553379"/>
            <a:ext cx="3842364" cy="8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799" b="1" spc="44">
                <a:solidFill>
                  <a:srgbClr val="004455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Behavioral Health &amp; Recovery Services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45710" y="4509126"/>
            <a:ext cx="391359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"/>
              </a:lnSpc>
            </a:pPr>
            <a:r>
              <a:rPr lang="en-US" sz="2499" spc="39">
                <a:solidFill>
                  <a:srgbClr val="161716"/>
                </a:solidFill>
                <a:latin typeface="Poppins"/>
                <a:ea typeface="Poppins"/>
                <a:cs typeface="Poppins"/>
                <a:sym typeface="Poppins"/>
              </a:rPr>
              <a:t>Mental health &amp; substance use services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47089" y="8640209"/>
            <a:ext cx="12155909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999" b="1" spc="47">
                <a:solidFill>
                  <a:srgbClr val="161716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On-going Operational Partners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527F7CE-4ED0-8098-2E97-341D2924C830}"/>
              </a:ext>
            </a:extLst>
          </p:cNvPr>
          <p:cNvSpPr txBox="1"/>
          <p:nvPr/>
        </p:nvSpPr>
        <p:spPr>
          <a:xfrm>
            <a:off x="1056668" y="2031546"/>
            <a:ext cx="13782835" cy="4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779"/>
              </a:lnSpc>
              <a:defRPr sz="2800" b="1" spc="55">
                <a:solidFill>
                  <a:srgbClr val="004455"/>
                </a:solidFill>
                <a:latin typeface="Poppins Bold"/>
                <a:ea typeface="Poppins Bold"/>
                <a:cs typeface="Poppins Bold"/>
              </a:defRPr>
            </a:lvl1pPr>
          </a:lstStyle>
          <a:p>
            <a:r>
              <a:rPr lang="en-US" dirty="0">
                <a:sym typeface="Poppins Semi-Bold"/>
              </a:rPr>
              <a:t>Working Hand-in-Hand: Building Homes Through Strong Partnerships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695</Words>
  <Application>Microsoft Office PowerPoint</Application>
  <PresentationFormat>Custom</PresentationFormat>
  <Paragraphs>119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Rumpi</vt:lpstr>
      <vt:lpstr>Poppins Bold</vt:lpstr>
      <vt:lpstr>Montserrat Bold</vt:lpstr>
      <vt:lpstr>Montserrat Heavy</vt:lpstr>
      <vt:lpstr>Poppins</vt:lpstr>
      <vt:lpstr>Poppins Medium</vt:lpstr>
      <vt:lpstr>Poppins Italics</vt:lpstr>
      <vt:lpstr>Poppins Semi-Bold</vt:lpstr>
      <vt:lpstr>Montserrat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Affordable Housing Presentation</dc:title>
  <cp:lastModifiedBy>Heather Jones</cp:lastModifiedBy>
  <cp:revision>45</cp:revision>
  <dcterms:created xsi:type="dcterms:W3CDTF">2006-08-16T00:00:00Z</dcterms:created>
  <dcterms:modified xsi:type="dcterms:W3CDTF">2026-01-29T20:00:12Z</dcterms:modified>
  <dc:identifier>DAG_o3yseFE</dc:identifier>
</cp:coreProperties>
</file>